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9" r:id="rId3"/>
    <p:sldId id="282" r:id="rId4"/>
    <p:sldId id="286" r:id="rId5"/>
    <p:sldId id="287" r:id="rId6"/>
    <p:sldId id="288" r:id="rId7"/>
    <p:sldId id="296" r:id="rId8"/>
    <p:sldId id="289" r:id="rId9"/>
    <p:sldId id="304" r:id="rId10"/>
    <p:sldId id="294" r:id="rId11"/>
    <p:sldId id="295" r:id="rId12"/>
    <p:sldId id="303" r:id="rId13"/>
    <p:sldId id="292" r:id="rId14"/>
    <p:sldId id="297" r:id="rId15"/>
    <p:sldId id="301" r:id="rId16"/>
    <p:sldId id="302" r:id="rId17"/>
    <p:sldId id="298" r:id="rId18"/>
    <p:sldId id="300" r:id="rId19"/>
    <p:sldId id="299" r:id="rId20"/>
    <p:sldId id="291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21208-3B57-46D6-A4C8-0B4A7EAF681D}" type="datetimeFigureOut">
              <a:rPr lang="en-IN" smtClean="0"/>
              <a:pPr/>
              <a:t>19-12-2013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F3E43-63C2-4230-A75A-1DDAD231814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006EA6-2DFA-48CA-A69A-EB43DB95334E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CE12E1F-13B3-48D4-A229-1657BC379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@l@k\Desktop\SAL_Institute_of_Technology&amp;Engineering_research\gtu_EEE_pressentationdata\Safety%20Devices\360p%20stereo%20-%20DSN%20Animations%20What%20are%20Fuses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458200" cy="1975104"/>
          </a:xfrm>
        </p:spPr>
        <p:txBody>
          <a:bodyPr/>
          <a:lstStyle/>
          <a:p>
            <a:pPr algn="ctr"/>
            <a:r>
              <a:rPr lang="en-US" sz="4800" dirty="0" smtClean="0"/>
              <a:t>Electrical Safety Devices</a:t>
            </a:r>
            <a:endParaRPr lang="en-US" sz="4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3886200"/>
            <a:ext cx="3200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Guide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Ms.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Palak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Shah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36763" y="427038"/>
            <a:ext cx="50704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865438" algn="ctr"/>
                <a:tab pos="5730875" algn="r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>
              <a:tabLst>
                <a:tab pos="2865438" algn="ctr"/>
                <a:tab pos="5730875" algn="r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SAL TECHNICAL CAMPUS</a:t>
            </a:r>
          </a:p>
          <a:p>
            <a:pPr algn="ctr" eaLnBrk="0" hangingPunct="0">
              <a:tabLst>
                <a:tab pos="2865438" algn="ctr"/>
                <a:tab pos="5730875" algn="r"/>
              </a:tabLst>
            </a:pPr>
            <a:r>
              <a:rPr lang="en-US" b="1" dirty="0">
                <a:latin typeface="Calibri" pitchFamily="34" charset="0"/>
                <a:cs typeface="Times New Roman" pitchFamily="18" charset="0"/>
              </a:rPr>
              <a:t>SAL Institute of Technology &amp; Engineering Research</a:t>
            </a:r>
            <a:endParaRPr lang="en-US" dirty="0"/>
          </a:p>
        </p:txBody>
      </p:sp>
      <p:pic>
        <p:nvPicPr>
          <p:cNvPr id="6" name="Picture 6" descr="SAL New Logo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85800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886200" y="3886200"/>
            <a:ext cx="5257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Prepared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T13EE46 Shah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T13EE50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Shukla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Sarthak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T13EE51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Solanki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Rajendrakumar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8" descr="PE0377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524000" cy="1993551"/>
          </a:xfrm>
          <a:prstGeom prst="rect">
            <a:avLst/>
          </a:prstGeom>
          <a:noFill/>
        </p:spPr>
      </p:pic>
      <p:pic>
        <p:nvPicPr>
          <p:cNvPr id="9" name="Picture 9" descr="IN0039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1" y="381000"/>
            <a:ext cx="160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76962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FUSE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FUSE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72390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5257800" cy="5410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FUSE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FUSE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Auto-fuse  (blade type &amp; Color coded) </a:t>
            </a:r>
          </a:p>
          <a:p>
            <a:pPr marL="360363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Mini-fuse </a:t>
            </a:r>
          </a:p>
          <a:p>
            <a:pPr marL="360363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Maxi-fuse</a:t>
            </a:r>
          </a:p>
          <a:p>
            <a:pPr marL="360363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Ceramic &amp;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Glass</a:t>
            </a:r>
          </a:p>
          <a:p>
            <a:pPr marL="411163" marR="0" lvl="0" indent="-508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Rated by current failure level</a:t>
            </a:r>
          </a:p>
          <a:p>
            <a:pPr marL="411163" marR="0" lvl="0" indent="-508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Three letter code for type and size</a:t>
            </a:r>
          </a:p>
          <a:p>
            <a:pPr marL="411163" marR="0" lvl="0" indent="-508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Glass style replaces ceramic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5" descr="3F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733800" cy="2057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6" name="Picture 6" descr="OLDFUSE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3505200"/>
            <a:ext cx="3733800" cy="2244725"/>
          </a:xfrm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7467600" cy="54102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FUSE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Cheap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Easy replacement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High Operation Speed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Maintenance cost is practically Zero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Capable of clearing high and low fault currents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Do not deteriorate with age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Reliable operation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Unreliable operation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Lack of Discrimination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Heat produced by the arc may affect the associated switches</a:t>
            </a:r>
          </a:p>
          <a:p>
            <a:pPr>
              <a:buFont typeface="Courier New" pitchFamily="49" charset="0"/>
              <a:buChar char="o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They have to be replaced after each operation</a:t>
            </a: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43434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MCB (Miniature Circuit Breaker)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  mechanical switching device which is capable of making, carrying and breaking currents under normal circuit conditions and also making, carrying for a specified time and automatically breaking currents under specified abnormal circuit conditions such as those of short circuit. 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MCB is a device for overload and short circuit protection. 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They are used in residential &amp; commercial areas.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p@l@k\Desktop\SAL_Institute_of_Technology&amp;Engineering_research\gtu_EEE_pressentationdata\Safety Devices\mcb-construction-detai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4038600" cy="532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76962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Comparison of FUSE and MCB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802674"/>
          <a:ext cx="8229600" cy="4521926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685800"/>
                <a:gridCol w="2432786"/>
                <a:gridCol w="2425566"/>
                <a:gridCol w="2685448"/>
              </a:tblGrid>
              <a:tr h="6741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Sr. No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Particular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Fuse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Circuit Breaker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30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Function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It performs both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detection and interruption function.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It performs interruption only.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308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Operation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Inherently completely automatic.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Requires elaborate equipment for automatic action very large.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2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Breaking Capacity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Very large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1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Operating time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Very small(0.002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sec. or so)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Comparatively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large(0.1 to 0.2 sec)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1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Replacement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every operation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No replacement after every operation.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76962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MCCB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Moulded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Case Circuit Breaker)</a:t>
            </a:r>
          </a:p>
          <a:p>
            <a:pPr marL="411480" lvl="0" indent="-342900" algn="just">
              <a:spcBef>
                <a:spcPts val="700"/>
              </a:spcBef>
              <a:buSzPct val="95000"/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Rated current up to 1000 A.</a:t>
            </a:r>
          </a:p>
          <a:p>
            <a:pPr marL="411480" lvl="0" indent="-342900" algn="just">
              <a:spcBef>
                <a:spcPts val="700"/>
              </a:spcBef>
              <a:buSzPct val="95000"/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Trip current may be adjustable.</a:t>
            </a:r>
          </a:p>
          <a:p>
            <a:pPr marL="411480" lvl="0" indent="-342900" algn="just">
              <a:spcBef>
                <a:spcPts val="700"/>
              </a:spcBef>
              <a:buSzPct val="95000"/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Thermal or thermal-magnetic operation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MCCB (Moulded Case Circuit Breake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2743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7696200" cy="5410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Comparison between MCB &amp; MCCB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An MCB has less than 100 amps while an MCCB goes as high as 2,500 amps.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interrupting rating for an MCB is 18,000 amps up to 200,000 amps for an MCCB.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MCBs are mostly installed for home use while an MCCB is generally utilized for commercial or industrial purposes.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Both are low-voltage circuit breakers created to respond to IEC 947 standards.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Some MCCB units are specially made to respond to remote control signals usually as standby power.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Circuit breakers are installed for safety reasons.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location of circuit breakers in every structure should be known to the people who reside in it.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4876800" cy="6172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ELCB(Earth Leakage Circuit Breaker)</a:t>
            </a:r>
          </a:p>
          <a:p>
            <a:pPr algn="just">
              <a:buFont typeface="Arial" pitchFamily="34" charset="0"/>
              <a:buChar char="•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An Earth Leakage Circuit Breaker is a safety device used in electrical installations with high earth impedance to prevent shock</a:t>
            </a:r>
          </a:p>
          <a:p>
            <a:pPr algn="just">
              <a:buFont typeface="Arial" pitchFamily="34" charset="0"/>
              <a:buChar char="•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ELCB is working based on Earth leakage current.</a:t>
            </a:r>
          </a:p>
          <a:p>
            <a:pPr algn="just">
              <a:buFont typeface="Arial" pitchFamily="34" charset="0"/>
              <a:buChar char="•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Phase (line), Neutral and Earth wire connected through ELCB.</a:t>
            </a:r>
          </a:p>
          <a:p>
            <a:pPr algn="just"/>
            <a:r>
              <a:rPr lang="en-IN" sz="2200" i="1" dirty="0" smtClean="0">
                <a:latin typeface="Times New Roman" pitchFamily="18" charset="0"/>
                <a:cs typeface="Times New Roman" pitchFamily="18" charset="0"/>
              </a:rPr>
              <a:t>Operating Time of ELCB: 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safest limit of Current which Human Body can withstand is 30ma sec.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Suppose Human Body Resistance is 500Ω and Voltage to ground is 230 Volt. The Body current will be 500/230=460mA. Hence ELCB must be operated in  30maSec/460mA = 0.65msec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8" name="Picture 4" descr="ELCB (Earth Leakage Circuit Breake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3124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76962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RELAY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8" name="AutoShape 2" descr="data:image/jpeg;base64,/9j/4AAQSkZJRgABAQAAAQABAAD/2wCEAAkGBxASEhUUEhIUFRUSFBQUEhIUFBQVFBQUFBQWFhQVFRUYHCggGBolHBQUITEhJSkrLi4uFx8zODMsNygtLisBCgoKDg0OFxAQFCwcHBwsLCwsLCwsLCwsLCwsLCwsLCwsLCwsLCwsLCwsLywsLCw3LCssKywsLCwrLCssLCssK//AABEIANQA7gMBIgACEQEDEQH/xAAcAAACAgMBAQAAAAAAAAAAAAABAgADBAUGBwj/xAA6EAACAQIEBAUBBwMDBAMAAAAAAQIDEQQFITEGEkFREyJhcYEyB0JSkaGxwSMz8ENy0RQkY+FikqL/xAAYAQEBAQEBAAAAAAAAAAAAAAAAAQIDBP/EACERAQEAAgMAAgIDAAAAAAAAAAABAhEDITESUSJBBGGh/9oADAMBAAIRAxEAPwDp2RECkcmg5SBaC2ALBsQa4ChRCFVEMhRkEWRLEiuJbFEVZBFlivnSMPGZrThu0BnMBz9PiilJ2TRucJilNXKi+wAkIpbANZm3EGFw39youb8EfNP/AOq1RlZZj6demqlNu0ujTUk+qknswMi4GNYWQCCMskLJBCMAzQLABgYwAqAsFMNgKBiBRUKElgkUCDWBYqJYKCgogCQUhkhkihooSvXUEWxRhZnRvEiucz/ihU00medZtxHVqvfQ2fGOFad/c49ssK22S45qpq+p65w5iuaKR4bSqWd+x0+X8XSpKyCPZcwzClQjzVJqKeiV9ZPoorqzj8dxQ61Two1VQg7qTWs7W6y2j7L8zj8fmc8Ty1m3e3KtbqNm9l0bMWEbbf8As4cueuo3jjvt1WMzanhof9tTUn96vUXNJ+qXf1Oz4VxXi4eNTrPV++z/AGPJ6ePt5ZapmwwvGlXBQpwgoygnLmT3s3fR/Jnhw73/AKZ17BYVowOHs6pYyiqtJ6P6oveMuqZsWj02aYnapiSRc0VtAVgYwCAAuMwAAgSWCq7EsRksVARBkRIigRIawVEIFhooZRGjAoVIew3KVYlO2hBcmiVKaaOZxeZyhu9jGnxrRjHWWpdDC4uy9OL07nlGIjyyaOr4i4xlVuo7HIVKnM7vqJC0AGwybCQqSanLlVvK39PN0T9NRczwMqfMpRSkt7Xsr7NejG+9H9tnkzvRfo/5MtRNVwk+bnj15b2+UdLh8vnJ7Hj/AJHWTrx3pqMTQb2Gw3DLrrmlPlsrW7s6vD5bGK1VyzB0JXle681kraONlrcnFy66M8d+OW4PzuplmKcKt/Ck+Wa/aaPcKdSMkpRd4ySaa2aex5Nxfkniw54Lzw/VdjP+yziq/wD2dZ6pf0W+y3g/4Pd7HDx6Q0Iy2RW0ZaVMFh2iNAIRhsRoBSMJGBSgkREighSCkNEiokHlGdkTxIlQUixIkWrXNZmWd0qKbcloBs5NLc0eccQUaSd2jh+IuPG7xp/mcHjsyqVW3KTd/UujbpuIuK/EuobdzkJ1W3e4sacnokXQpRW+r7dBpFdOjKWy+QYiCitHr6F9TEaW6dkZWA4fxOIV4x5YfjldL47lRqsHWd7anUUlUq0fPF80E1Fv78OsX6roYeQZVyYp05q7jGT1Xax2Lpq1jjy5NYxp8PLA0KUXFuM5RbjL711un8nVZC3Xpwkl9S+bX0uczhMsjPExg4c0ZO9uz7r3sd5lUo07QStHZJaWOWUnJNftqfizMPlqX16tdF2FxVOFtbJLa38lWZ5oqeiu5dDmsbmMpKUpytFK77IxJjh4vdY2d5+qTajG/qclUwtSpVjVw6tJy5rRdmpLqjr8lymOPXiO6pXai9U5W6r03OzyzJqFBf04JPZytq/8/guX8n43UnbU4t+sTI85x8vDVfDxjGyjOd/O3tzW9+h1LRp8zxio05VLX5FzW78utjY5djadenCrTd4zV0zpw8mWcty/TGeMx8WWBYtaFsd2FbFaLLCsikA0MBlFdggsMkAYlkUCKKsXilTV2A2Jj5WcrmuZeEm3LY1nEnGyheMNWeeZnnVWs/M/gaHX477QJ2cYr5ucbmWcVazblJ6mubLo0FvJ79FuaRTJmz4eVF1P6usWmklo03tJP0MDESVrJW/diZUpyqRUd29BpHUZ/lUo3lBpx5VKnZWcopea7vutDSYDLq2IdqcW11k/pXydzg6HPDwqne8Jfhmr2t6GxymonHlaUZQvGUV0a/z9TPnS+tVkfCFKlaVX+pLR6ryp+iO5oUoThy2tbaxq7luGxDi7hGjx+SVIYtVYU5TjyuNVxX0xk7KT+bIbFU7M66rThXhrvunfqrNfsjn8xotX01Rw5Nyt4tPCtKnOM4W54u0b9eZctv109bHQxrVHJOpy8/8Aqcu3N397Wv63OfjHzRuvvL9za4KTk6j7VJIzjPzlW+Gz5qykc5j5c1OS79DpcdS56cl6ae5xeGxV5cj3Urfky8mHe1xyeq5bQp0qUIwSUYxSS+BMfmMKavJnM5pxF4a5YvVK1zkcbmc6r3bZ5sOO27rrctOkznPXiL0aeniKUb/DNT9nfE0sFWeHr3VOcrav+3Pv7MxeH6NXx4ycXaN90+qsZXGOSeJHxqa8yXnVt49/dHt4pMennztr2cRo8/8Ast4s8WP/AEtZ+eC/pSb1nFfd90ehM62MxTJAaLJIraIpCWDYgCJBsGxCKaJp8/w7lF27G4SJVpKSsKPn3iHDyhVd+pqGekcf5Po5JbHnEi40ySl9S90ZTwtV1XTjFuT6d1vf2MOO51lZNKFeH1wSfuuppGzyDgWnpKvJyluoLSK9+5hZ7k6w2LpTjG0JTS0WiOwyTMY1qcZxfTzLs+qG4uw8KuGd7qSs4yX3XfRv09TN67SNPiINO66GxyilSq1oOU5QlJxpy5Y8176Rk/Ra3336GvoVeeC5vqWkl6omX15U60GvxJPtrp+QI3uLozpzcJq0ouzX+br1KOYys0qc0787qNrzTfVptfoYZIrLwmJcWZmPpxqR5otNrdLqarm9On6luFquLX7dBZuaJ001aLU17mywNo83rOT/ADKs9lCK8TotX6DYV3ipJpqaU1Z30exwxms5K3e8Wc7WOMzXKqkMR4sIOUW7tLdHWXNbnlbEwp82HinK6vdXdvY7ZaYlchVo1qkn5Xu/3OryPIUopyXme76+w/COV1pTnUxErOpZqNrW3vodlVr4fDpNtarX8XwjzZTLK/HHx0mp3Wnlk9WMo1IzlBxUovlsnKMrXTT9kVYutCOj16W6sys44soU1o+Z20vocXic7lK7pwtKWrnLpf8ACjtxcXx7rOWW3N4yrKji+eknBxqKUF17/qfRFKfNGMnu0m/lHh2CwXPWi5tznOUU5P1aWiPduXS3Y7bYimRXIukVSSClSA0EJBWRkIFNEuiVItiwNLxFlyqU3p0PCc7wTpVZRa66H0fUhdW7nk/2lZJyvxIr3J5V9ecHYZZVTpxXaKuce0dHldS0Iv0/k2yz8rxbwlf/AMVTf0Z30ailG2jjJfDTODr0VUhZ7Pb0fc2XCWavWhU+qH0t9V2Hs0lZWMwnhS026esOj946IqqW3Xuvg3uJp86t1WsW+/8AxbT5NBblly7J3tfo1vF+xiddL6zctqycZJdJP5u9zNiirDwso+sUXJlQbBIEBa1FTi4yV4yVmhMJlsr38kIRXLClTVor1d7tv1bL4lyqKK1aRjLCZWX6amViupRaeosq0YK7dirGZxzK0Enb770ikcvjc5je0E60+/8Apr/k3JWa6CrmcmrxtGK3nK1vg0uJzuN34d6kutSX0r27mpqxqVXetPm7QWkV8IeMbaIuvo7VqjreT5n3f8DjMqlLp3A2vDdPmxVFf+SL/J3/AIPZzyPgijfGU/Tmf5I9bkwEkVssaEYUliBC0QUpBAkGJAYlqEQ6CrEjS8TZYq1GStrZm7RKkLoD5kzPCOlUlBr6WbTKn/TXuzpPtQyTw6nixWjepzGTvyP0ZcfDKNphqlnZ7AzClJWq0/rhr7oqsZmHqXVnuVI6jJcxjXpKa32kuz6iZhh43Tlfkco89t1Z/UvjR/ByuBxLwlbm/wBKo7SXZ9/g7mykujTXw0xlNxJ0y8zhh3Jf9MpKEafNLmjJJWfd6R0T0b16XMHlDRwEGlGcpyjHaLb5d76rqZ9fC2MzoaWpjqcXa93+FasbDSqtuUrRj0XX3bFmqFKT5IJze/Ktb+rNbmeZxh/dlr0ow3fuUbWrjltBcz79F7s0WY5xBOzbqz/BH6V7s1+Ixdatp/apfgi7Sl/uZXSpRirRSXr1NaRK8qtX+5K0elOOkV79xqcFFWSsEWU0gqywk5WQjk3tt1ByN7/kBUqja03LIw779xkkuhCDqfs7p3xN/wAMH+p6ezzv7Nqf9Wo10gv1Z6HYCNisYDQUlgtBSC0QUJEsGwQqRHigJjIBoliKkPEI0XGWVLEYecba20PFcsw8oupFrWLs17H0VKN1Z9TyfizJfAxTml5aq/8A0Z3qtexy7RITsy3FU+V+jKGbZZ1WmqkLPZr8n3NhwnmbV6FR+aH0PvHsanC1Oj+A42i9Jwdpwd0+5R3NbExhu/ZdfyMPNM2koXqy8OHRffl7GgnnclFeFTvNrWc9os13gSlLnqyc5euy9kNMsnEZrVn5aMfCg95v65f8GLQw0Y3erk95PVv5Miwt0guh5RJNXBOb7XK5X62Xd/ugI6zu1pp+Ykk2vN+m5OdLbr97qGk9dE33bAenK2lrdh3K38lTfK9rt/oHkvvt2ALqLpqGwVFdANAd79mUP7sv9q/c7o437NadqVR95L9EdpEgDRGhkiNEUgRkgNAUWJYlgpBRSDYgUgJYsQtwoCyJruJcpjiKLX3lrF+psEWQZLNjw/G4dpuElaUW1b1Rq2raHpnH+R2/r01/v9u555i6XVDGlYtzJdW8H3RjINzSDRlqXlFPdFkk+hUCrVa+SRle/p17k8Pvrb/NhwBJvp8FNSOm92WTt1Ecbqy8q7gKqav5t+3QskntsiQpJa7jSdtwGQE02Tn2Dh8POpK0Itt9l/BALGTl+XVq8uWnBvu+nyzr+HuAZTtKu2l+Fb/LPRMvyulRiowgkvREt34uml4WyV4aioyd23d9rm5SMuUUVOIFDREiywsgEsGwbBAxAoKQbgKOANwIG5LhCiixCIZCIarQVSLjJXTVjyPiTKJYas428jbcH6dj1+LNTxVkqxNFpfVHWL9SXrtZ9PE61Plfp0K0bHE0Gm4yVnF2a7NGvlGzNS7TSYd+YyJLUxqW5kTeoQrZVKTe35ljhfcaKArhTS9WWWFnfZLXv0Qrk9r37gSc9bJr33GhdpJK7/M3GRcK4jENWjywv9T0Xwup6XkHB1Cgk2uaf4nr+S6E+S6cJw/wTWrWlUThF667v2XQ9Jybh2hh0uWOv4nuzcU6aWyHiiaNhGPoFkcgFAkJOI4GwKWhGi2QgFdiWHAgMUCQQoKDCRhsBLBRLEAKGsKMgHRYmVIZBHBcf5FZ+PTWj+u37nBV6V9V8+x7zXoxqQcZK6krWPH+IMqlhqzh913cH6GZ1dL65um9TIaMaP1GRI2iAqPXQyMHg6lWSjTi5N9kd5w59n+0q+v/AMF/LFppxWV5NXxDtCDfd9F7s9E4e4DpUrSq+aXbovg7DBZfTpJRhFJLsjKUTPqqaGHjBWikvYu5R7ISTLES6EciNEsUKQLRGBGxWFoBArQth2KArQrHsRxAwkNYiQQFsEIUgBYlhiACwbBsGwUEgjJEsERGk4qyVYmk7Jc8dYs3dhool7WPB62UV41OXwp3vb6X+51eQcBVqjUq/kj+H73/AKPTo0I3vZGTSQ716dNflOQ0cPG0IJevV+5tIxSCiFQXGwrkEQAMg9hAFsSwwLAADHUQWARkSDJEsAjRLDEAXlJyl6gWQo3INPYawCFESGIQFRDEIFRbgIQJ+joNyECgFMhCh4MtTIQgtuN0IQIFyBIAoEiEAkgpEIFKAhAlRkj1AQoCQ0VqQhBfRRnQWgSGa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2" name="Picture 6" descr="http://cariblogger.com/assets/img/2012/07/re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067050" cy="2838450"/>
          </a:xfrm>
          <a:prstGeom prst="rect">
            <a:avLst/>
          </a:prstGeom>
          <a:noFill/>
        </p:spPr>
      </p:pic>
      <p:pic>
        <p:nvPicPr>
          <p:cNvPr id="4104" name="Picture 8" descr="http://www.hgvdirect.co.uk/catalog/images/relay4p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95400"/>
            <a:ext cx="2857500" cy="2857500"/>
          </a:xfrm>
          <a:prstGeom prst="rect">
            <a:avLst/>
          </a:prstGeom>
          <a:noFill/>
        </p:spPr>
      </p:pic>
      <p:pic>
        <p:nvPicPr>
          <p:cNvPr id="4106" name="Picture 10" descr="http://2.imimg.com/data2/FP/VS/MY-1190430/relays-25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76400"/>
            <a:ext cx="2381250" cy="2381250"/>
          </a:xfrm>
          <a:prstGeom prst="rect">
            <a:avLst/>
          </a:prstGeom>
          <a:noFill/>
        </p:spPr>
      </p:pic>
      <p:pic>
        <p:nvPicPr>
          <p:cNvPr id="4108" name="Picture 12" descr="http://t2.gstatic.com/images?q=tbn:ANd9GcSOanSGnqwvzJaBLNSELRecufxKT1BzQDBPtN5Ti80um81Argzpe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572000"/>
            <a:ext cx="7848600" cy="2286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733800" y="4572000"/>
            <a:ext cx="243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83820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RELAY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switch that changes states when voltage is applied to its input.  </a:t>
            </a:r>
          </a:p>
          <a:p>
            <a:pPr marL="90488" indent="-90488" algn="just" eaLnBrk="0" hangingPunct="0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input connects to an electric coil. When voltage is replaced across the input, the coil  magnetizes and moves a switch contact.</a:t>
            </a:r>
          </a:p>
          <a:p>
            <a:pPr marL="90488" indent="-90488" algn="just" eaLnBrk="0" hangingPunct="0">
              <a:spcBef>
                <a:spcPct val="3000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Why Relay</a:t>
            </a:r>
          </a:p>
          <a:p>
            <a:pPr marL="90488" indent="-90488" algn="just" eaLnBrk="0" hangingPunct="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direct electricity to a high current device like a starter motor, with the use of a light key switch)</a:t>
            </a:r>
          </a:p>
          <a:p>
            <a:pPr algn="just" eaLnBrk="0" hangingPunct="0">
              <a:spcBef>
                <a:spcPct val="3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control devices</a:t>
            </a:r>
          </a:p>
          <a:p>
            <a:pPr eaLnBrk="0" hangingPunct="0">
              <a:spcBef>
                <a:spcPct val="2000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Key Contents</a:t>
            </a:r>
            <a:endParaRPr lang="en-I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Electrical Safety Devices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</a:p>
          <a:p>
            <a:pPr marL="411163" indent="381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Fuse</a:t>
            </a:r>
          </a:p>
          <a:p>
            <a:pPr marL="411163" indent="381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MCB</a:t>
            </a:r>
          </a:p>
          <a:p>
            <a:pPr marL="411163" indent="381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MCCB</a:t>
            </a:r>
          </a:p>
          <a:p>
            <a:pPr marL="411163" indent="381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ELCB</a:t>
            </a:r>
          </a:p>
          <a:p>
            <a:pPr marL="411163" indent="381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Relay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1700" y="1524000"/>
            <a:ext cx="6794500" cy="374173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bottom line with electricity: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RESPECT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COMMON SENSE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SAFETY</a:t>
            </a: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Cj01984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09800"/>
            <a:ext cx="25146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Mj0236225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23622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9900" b="1" dirty="0" smtClean="0"/>
              <a:t>Thank you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867400"/>
            <a:ext cx="459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Voltage passing through the human body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488668"/>
            <a:ext cx="195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*Source: www.EEC247.com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earth_fault_22R_circuit_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8077200" cy="4876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81800" y="5486400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724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Mainly due to electrical hazards like:</a:t>
            </a:r>
          </a:p>
          <a:p>
            <a:pPr algn="just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BURNS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9138" indent="-269875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result when a person touches electrical wiring or equipment that is energized.</a:t>
            </a:r>
          </a:p>
          <a:p>
            <a:pPr algn="just">
              <a:lnSpc>
                <a:spcPct val="9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ARC-BLAST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25488" indent="-276225" algn="just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Arc-blasts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occur from high- amperage currents arcing through the air. This can be caused by accidental contact with energized components or equipment failure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4" descr="Electrical Outlet on Fi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038600"/>
            <a:ext cx="2133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round improp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17922"/>
            <a:ext cx="2209800" cy="230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 l="12999" t="30667" r="56001" b="37334"/>
          <a:stretch>
            <a:fillRect/>
          </a:stretch>
        </p:blipFill>
        <p:spPr bwMode="auto">
          <a:xfrm>
            <a:off x="1371600" y="4191000"/>
            <a:ext cx="1981200" cy="2311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5257800" cy="5334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SHOCK</a:t>
            </a:r>
          </a:p>
          <a:p>
            <a:pPr marL="719138" indent="-269875" algn="just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Electric shock occurs when the human body becomes part of the path through which current flows.</a:t>
            </a:r>
          </a:p>
          <a:p>
            <a:pPr algn="just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direct result can be electrocution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indirect result can be injury resulting from a fall or movement into machinery because of a shock</a:t>
            </a: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524000"/>
            <a:ext cx="2743200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248400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electrocution :</a:t>
            </a:r>
            <a:r>
              <a:rPr lang="en-US" dirty="0" smtClean="0">
                <a:cs typeface="Times New Roman" pitchFamily="18" charset="0"/>
              </a:rPr>
              <a:t>death due to electrical shock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7696200" cy="541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Effects of Current Flow in Human Body 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than 3 milliamps (ma):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painful shock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than 10 ma: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muscle contraction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than 20 ma: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considered severe shock 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than 30 ma: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lung paralysis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usually temporary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than 50 ma: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possible ventricular fibrillation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(usually fatal)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 ma to 4 amps: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certain ventricular fibrillation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(fatal)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 4 amps: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heart paralysis; severe burns 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76962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Shut off electricity flow in the event of an overload or ground-fault in the circuit.</a:t>
            </a:r>
          </a:p>
          <a:p>
            <a:pPr marL="411480" marR="0" lvl="0" indent="-34290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Include fuses, circuit breakers and ground-fault circuit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interrupters.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Fuses and circuit breakers are “over current” devices 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(too much current = fuses melt and circuit breakers “trip” open).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MPj03163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91000"/>
            <a:ext cx="3168587" cy="19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76962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FUSE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 charset="0"/>
              </a:rPr>
              <a:t>“Devices used to protect the electrical circuit from too much current flow”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360p stereo - DSN Animations What are Fus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8305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Devices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219200"/>
            <a:ext cx="76962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FUSE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 charset="0"/>
              </a:rPr>
              <a:t>“Devices used to protect the electrical circuit from too much current flow”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 charset="0"/>
              </a:rPr>
              <a:t>It is designed to open the circuit when the current reaches a predetermined level.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 charset="0"/>
              </a:rPr>
              <a:t>They are rated in Amps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Arial" charset="0"/>
              </a:rPr>
              <a:t>Do not install a fuse larger than is designed for the circuit</a:t>
            </a:r>
          </a:p>
          <a:p>
            <a:pPr marL="41148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1148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5" descr="fuse prot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8077200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962</TotalTime>
  <Words>944</Words>
  <Application>Microsoft Office PowerPoint</Application>
  <PresentationFormat>On-screen Show (4:3)</PresentationFormat>
  <Paragraphs>208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Electrical Safety Devices</vt:lpstr>
      <vt:lpstr>Key Contents</vt:lpstr>
      <vt:lpstr>  Why Electrical Safety Devices</vt:lpstr>
      <vt:lpstr>  Why Electrical Safety Devices</vt:lpstr>
      <vt:lpstr>  Why Electrical Safety Devices</vt:lpstr>
      <vt:lpstr>  Electrical Safety Devices</vt:lpstr>
      <vt:lpstr>  Electrical Safety Devices</vt:lpstr>
      <vt:lpstr>  Electrical Safety Devices</vt:lpstr>
      <vt:lpstr>  Electrical Safety Devices</vt:lpstr>
      <vt:lpstr>  Electrical Safety Devices</vt:lpstr>
      <vt:lpstr>  Electrical Safety Devices</vt:lpstr>
      <vt:lpstr>  Electrical Safety Devices</vt:lpstr>
      <vt:lpstr>  Electrical Safety Devices</vt:lpstr>
      <vt:lpstr>  Electrical Safety Devices</vt:lpstr>
      <vt:lpstr>  Electrical Safety Devices</vt:lpstr>
      <vt:lpstr>  Electrical Safety Devices</vt:lpstr>
      <vt:lpstr>  Electrical Safety Devices</vt:lpstr>
      <vt:lpstr>  Electrical Safety Devices</vt:lpstr>
      <vt:lpstr>  Electrical Safety Devices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Protection</dc:title>
  <dc:creator>staff</dc:creator>
  <cp:lastModifiedBy>p@l@k</cp:lastModifiedBy>
  <cp:revision>91</cp:revision>
  <dcterms:created xsi:type="dcterms:W3CDTF">2013-12-18T09:18:51Z</dcterms:created>
  <dcterms:modified xsi:type="dcterms:W3CDTF">2013-12-19T18:00:48Z</dcterms:modified>
</cp:coreProperties>
</file>